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x="18288000" cy="10287000"/>
  <p:notesSz cx="6858000" cy="9144000"/>
  <p:embeddedFontLst>
    <p:embeddedFont>
      <p:font typeface="Cy Grotesk Grand" charset="1" panose="00000507000000000000"/>
      <p:regular r:id="rId30"/>
    </p:embeddedFont>
    <p:embeddedFont>
      <p:font typeface="Codec Pro" charset="1" panose="00000500000000000000"/>
      <p:regular r:id="rId31"/>
    </p:embeddedFont>
    <p:embeddedFont>
      <p:font typeface="Codec Pro Bold" charset="1" panose="00000600000000000000"/>
      <p:regular r:id="rId32"/>
    </p:embeddedFont>
    <p:embeddedFont>
      <p:font typeface="Canva Sans" charset="1" panose="020B0503030501040103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15.png" Type="http://schemas.openxmlformats.org/officeDocument/2006/relationships/image"/><Relationship Id="rId6" Target="../media/image16.png" Type="http://schemas.openxmlformats.org/officeDocument/2006/relationships/image"/><Relationship Id="rId7" Target="../media/image1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508858">
            <a:off x="-1317407" y="373602"/>
            <a:ext cx="18010625" cy="17222660"/>
          </a:xfrm>
          <a:custGeom>
            <a:avLst/>
            <a:gdLst/>
            <a:ahLst/>
            <a:cxnLst/>
            <a:rect r="r" b="b" t="t" l="l"/>
            <a:pathLst>
              <a:path h="17222660" w="18010625">
                <a:moveTo>
                  <a:pt x="0" y="0"/>
                </a:moveTo>
                <a:lnTo>
                  <a:pt x="18010625" y="0"/>
                </a:lnTo>
                <a:lnTo>
                  <a:pt x="18010625" y="17222661"/>
                </a:lnTo>
                <a:lnTo>
                  <a:pt x="0" y="172226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18973" y="2315084"/>
            <a:ext cx="12807456" cy="6943216"/>
            <a:chOff x="0" y="0"/>
            <a:chExt cx="17076608" cy="9257621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38100"/>
              <a:ext cx="17076608" cy="7925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182"/>
                </a:lnSpc>
              </a:pPr>
              <a:r>
                <a:rPr lang="en-US" sz="5700">
                  <a:solidFill>
                    <a:srgbClr val="EDECED"/>
                  </a:solidFill>
                  <a:latin typeface="Cy Grotesk Grand"/>
                </a:rPr>
                <a:t>DETECTION OF STATISTICAL ARBITRAGE USING MACHINE LEARNING TECHNIQUES IN NYSE:AI STOCKS</a:t>
              </a:r>
            </a:p>
            <a:p>
              <a:pPr algn="l">
                <a:lnSpc>
                  <a:spcPts val="11466"/>
                </a:lnSpc>
              </a:pP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8417305"/>
              <a:ext cx="17076608" cy="8403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900"/>
                </a:lnSpc>
                <a:spcBef>
                  <a:spcPct val="0"/>
                </a:spcBef>
              </a:pPr>
              <a:r>
                <a:rPr lang="en-US" sz="3500">
                  <a:solidFill>
                    <a:srgbClr val="EDECED"/>
                  </a:solidFill>
                  <a:latin typeface="Codec Pro"/>
                </a:rPr>
                <a:t>BY: Jeanel Mouelle, Herve Kivuvu, Amani Nixon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95451">
            <a:off x="11063514" y="-4115415"/>
            <a:ext cx="8686892" cy="8230830"/>
          </a:xfrm>
          <a:custGeom>
            <a:avLst/>
            <a:gdLst/>
            <a:ahLst/>
            <a:cxnLst/>
            <a:rect r="r" b="b" t="t" l="l"/>
            <a:pathLst>
              <a:path h="8230830" w="8686892">
                <a:moveTo>
                  <a:pt x="0" y="0"/>
                </a:moveTo>
                <a:lnTo>
                  <a:pt x="8686891" y="0"/>
                </a:lnTo>
                <a:lnTo>
                  <a:pt x="8686891" y="8230830"/>
                </a:lnTo>
                <a:lnTo>
                  <a:pt x="0" y="82308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881103" y="7275195"/>
            <a:ext cx="25722547" cy="7105854"/>
          </a:xfrm>
          <a:custGeom>
            <a:avLst/>
            <a:gdLst/>
            <a:ahLst/>
            <a:cxnLst/>
            <a:rect r="r" b="b" t="t" l="l"/>
            <a:pathLst>
              <a:path h="7105854" w="25722547">
                <a:moveTo>
                  <a:pt x="0" y="0"/>
                </a:moveTo>
                <a:lnTo>
                  <a:pt x="25722547" y="0"/>
                </a:lnTo>
                <a:lnTo>
                  <a:pt x="25722547" y="7105854"/>
                </a:lnTo>
                <a:lnTo>
                  <a:pt x="0" y="71058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5129212"/>
            <a:ext cx="16230600" cy="0"/>
          </a:xfrm>
          <a:prstGeom prst="line">
            <a:avLst/>
          </a:prstGeom>
          <a:ln cap="rnd" w="9525">
            <a:solidFill>
              <a:srgbClr val="EDECED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4981575"/>
            <a:ext cx="323850" cy="323850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5317258" y="4972050"/>
            <a:ext cx="323850" cy="323850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9605817" y="4972050"/>
            <a:ext cx="323850" cy="323850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3894375" y="4972050"/>
            <a:ext cx="323850" cy="323850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652442" y="1274222"/>
            <a:ext cx="16230600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EDECED"/>
                </a:solidFill>
                <a:latin typeface="Cy Grotesk Grand"/>
              </a:rPr>
              <a:t>DATA ANALYSIS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028700" y="6000750"/>
            <a:ext cx="3364925" cy="3139440"/>
            <a:chOff x="0" y="0"/>
            <a:chExt cx="4486566" cy="418592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0"/>
              <a:ext cx="4486566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EDECED"/>
                  </a:solidFill>
                  <a:latin typeface="Cy Grotesk Grand"/>
                </a:rPr>
                <a:t>OLS MODEL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828675"/>
              <a:ext cx="4486566" cy="33572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EDECED"/>
                  </a:solidFill>
                  <a:latin typeface="Codec Pro"/>
                </a:rPr>
                <a:t>Support Vector Regression (SVR) is a powerful machine learning algorithm used for regression tasks.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5316967" y="4004310"/>
            <a:ext cx="3364925" cy="5692140"/>
            <a:chOff x="0" y="0"/>
            <a:chExt cx="4486566" cy="7589520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0"/>
              <a:ext cx="4486566" cy="1752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EDECED"/>
                  </a:solidFill>
                  <a:latin typeface="Cy Grotesk Grand"/>
                </a:rPr>
                <a:t>Mutivariate OLS FORECAST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1997075"/>
              <a:ext cx="4486566" cy="55924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</a:pPr>
            </a:p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EDECED"/>
                  </a:solidFill>
                  <a:latin typeface="Codec Pro"/>
                </a:rPr>
                <a:t>Long Short-Term Memory (LSTM) is a type of recurrent neural network (RNN) architecture that is particularly effective in learning and predicting sequences of data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666590">
            <a:off x="-1674600" y="646970"/>
            <a:ext cx="18010625" cy="17222660"/>
          </a:xfrm>
          <a:custGeom>
            <a:avLst/>
            <a:gdLst/>
            <a:ahLst/>
            <a:cxnLst/>
            <a:rect r="r" b="b" t="t" l="l"/>
            <a:pathLst>
              <a:path h="17222660" w="18010625">
                <a:moveTo>
                  <a:pt x="0" y="0"/>
                </a:moveTo>
                <a:lnTo>
                  <a:pt x="18010625" y="0"/>
                </a:lnTo>
                <a:lnTo>
                  <a:pt x="18010625" y="17222660"/>
                </a:lnTo>
                <a:lnTo>
                  <a:pt x="0" y="172226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5451">
            <a:off x="11063514" y="-4115415"/>
            <a:ext cx="8686892" cy="8230830"/>
          </a:xfrm>
          <a:custGeom>
            <a:avLst/>
            <a:gdLst/>
            <a:ahLst/>
            <a:cxnLst/>
            <a:rect r="r" b="b" t="t" l="l"/>
            <a:pathLst>
              <a:path h="8230830" w="8686892">
                <a:moveTo>
                  <a:pt x="0" y="0"/>
                </a:moveTo>
                <a:lnTo>
                  <a:pt x="8686891" y="0"/>
                </a:lnTo>
                <a:lnTo>
                  <a:pt x="8686891" y="8230830"/>
                </a:lnTo>
                <a:lnTo>
                  <a:pt x="0" y="82308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981120" y="550830"/>
            <a:ext cx="14050394" cy="9008782"/>
          </a:xfrm>
          <a:custGeom>
            <a:avLst/>
            <a:gdLst/>
            <a:ahLst/>
            <a:cxnLst/>
            <a:rect r="r" b="b" t="t" l="l"/>
            <a:pathLst>
              <a:path h="9008782" w="14050394">
                <a:moveTo>
                  <a:pt x="0" y="0"/>
                </a:moveTo>
                <a:lnTo>
                  <a:pt x="14050394" y="0"/>
                </a:lnTo>
                <a:lnTo>
                  <a:pt x="14050394" y="9008782"/>
                </a:lnTo>
                <a:lnTo>
                  <a:pt x="0" y="900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29" t="0" r="-529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666590">
            <a:off x="-1674600" y="646970"/>
            <a:ext cx="18010625" cy="17222660"/>
          </a:xfrm>
          <a:custGeom>
            <a:avLst/>
            <a:gdLst/>
            <a:ahLst/>
            <a:cxnLst/>
            <a:rect r="r" b="b" t="t" l="l"/>
            <a:pathLst>
              <a:path h="17222660" w="18010625">
                <a:moveTo>
                  <a:pt x="0" y="0"/>
                </a:moveTo>
                <a:lnTo>
                  <a:pt x="18010625" y="0"/>
                </a:lnTo>
                <a:lnTo>
                  <a:pt x="18010625" y="17222660"/>
                </a:lnTo>
                <a:lnTo>
                  <a:pt x="0" y="172226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5451">
            <a:off x="11063514" y="-4115415"/>
            <a:ext cx="8686892" cy="8230830"/>
          </a:xfrm>
          <a:custGeom>
            <a:avLst/>
            <a:gdLst/>
            <a:ahLst/>
            <a:cxnLst/>
            <a:rect r="r" b="b" t="t" l="l"/>
            <a:pathLst>
              <a:path h="8230830" w="8686892">
                <a:moveTo>
                  <a:pt x="0" y="0"/>
                </a:moveTo>
                <a:lnTo>
                  <a:pt x="8686891" y="0"/>
                </a:lnTo>
                <a:lnTo>
                  <a:pt x="8686891" y="8230830"/>
                </a:lnTo>
                <a:lnTo>
                  <a:pt x="0" y="82308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981120" y="550830"/>
            <a:ext cx="14050394" cy="9008782"/>
          </a:xfrm>
          <a:custGeom>
            <a:avLst/>
            <a:gdLst/>
            <a:ahLst/>
            <a:cxnLst/>
            <a:rect r="r" b="b" t="t" l="l"/>
            <a:pathLst>
              <a:path h="9008782" w="14050394">
                <a:moveTo>
                  <a:pt x="0" y="0"/>
                </a:moveTo>
                <a:lnTo>
                  <a:pt x="14050394" y="0"/>
                </a:lnTo>
                <a:lnTo>
                  <a:pt x="14050394" y="9008782"/>
                </a:lnTo>
                <a:lnTo>
                  <a:pt x="0" y="900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36" r="0" b="-236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446974">
            <a:off x="-5661200" y="-1683126"/>
            <a:ext cx="14849581" cy="14069978"/>
          </a:xfrm>
          <a:custGeom>
            <a:avLst/>
            <a:gdLst/>
            <a:ahLst/>
            <a:cxnLst/>
            <a:rect r="r" b="b" t="t" l="l"/>
            <a:pathLst>
              <a:path h="14069978" w="14849581">
                <a:moveTo>
                  <a:pt x="0" y="0"/>
                </a:moveTo>
                <a:lnTo>
                  <a:pt x="14849581" y="0"/>
                </a:lnTo>
                <a:lnTo>
                  <a:pt x="14849581" y="14069977"/>
                </a:lnTo>
                <a:lnTo>
                  <a:pt x="0" y="14069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69346" y="4748212"/>
            <a:ext cx="6261491" cy="2371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40"/>
              </a:lnSpc>
            </a:pPr>
            <a:r>
              <a:rPr lang="en-US" sz="5200">
                <a:solidFill>
                  <a:srgbClr val="EDECED"/>
                </a:solidFill>
                <a:latin typeface="Cy Grotesk Grand"/>
              </a:rPr>
              <a:t>LOGISTICAL</a:t>
            </a:r>
          </a:p>
          <a:p>
            <a:pPr algn="l">
              <a:lnSpc>
                <a:spcPts val="6240"/>
              </a:lnSpc>
            </a:pPr>
            <a:r>
              <a:rPr lang="en-US" sz="5200">
                <a:solidFill>
                  <a:srgbClr val="EDECED"/>
                </a:solidFill>
                <a:latin typeface="Cy Grotesk Grand"/>
              </a:rPr>
              <a:t>REGRESSION </a:t>
            </a:r>
          </a:p>
          <a:p>
            <a:pPr algn="l" marL="0" indent="0" lvl="0">
              <a:lnSpc>
                <a:spcPts val="6240"/>
              </a:lnSpc>
              <a:spcBef>
                <a:spcPct val="0"/>
              </a:spcBef>
            </a:pPr>
            <a:r>
              <a:rPr lang="en-US" sz="5200">
                <a:solidFill>
                  <a:srgbClr val="EDECED"/>
                </a:solidFill>
                <a:latin typeface="Cy Grotesk Grand"/>
              </a:rPr>
              <a:t>MODEL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9144000" y="3136718"/>
            <a:ext cx="8446538" cy="4013565"/>
            <a:chOff x="0" y="0"/>
            <a:chExt cx="11262051" cy="535142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11262051" cy="7695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506"/>
                </a:lnSpc>
                <a:spcBef>
                  <a:spcPct val="0"/>
                </a:spcBef>
              </a:pPr>
              <a:r>
                <a:rPr lang="en-US" sz="3755">
                  <a:solidFill>
                    <a:srgbClr val="EDECED"/>
                  </a:solidFill>
                  <a:latin typeface="Cy Grotesk Grand"/>
                </a:rPr>
                <a:t>Value-at-Risk (VaR)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103358"/>
              <a:ext cx="11262051" cy="42480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92"/>
                </a:lnSpc>
              </a:pPr>
              <a:r>
                <a:rPr lang="en-US" sz="3637">
                  <a:solidFill>
                    <a:srgbClr val="EDECED"/>
                  </a:solidFill>
                  <a:latin typeface="Codec Pro"/>
                </a:rPr>
                <a:t>Accuracy: 0.75 </a:t>
              </a:r>
            </a:p>
            <a:p>
              <a:pPr algn="l">
                <a:lnSpc>
                  <a:spcPts val="5092"/>
                </a:lnSpc>
              </a:pPr>
              <a:r>
                <a:rPr lang="en-US" sz="3637">
                  <a:solidFill>
                    <a:srgbClr val="EDECED"/>
                  </a:solidFill>
                  <a:latin typeface="Codec Pro"/>
                </a:rPr>
                <a:t>Precision: 0.5 </a:t>
              </a:r>
            </a:p>
            <a:p>
              <a:pPr algn="l">
                <a:lnSpc>
                  <a:spcPts val="5092"/>
                </a:lnSpc>
              </a:pPr>
              <a:r>
                <a:rPr lang="en-US" sz="3637">
                  <a:solidFill>
                    <a:srgbClr val="EDECED"/>
                  </a:solidFill>
                  <a:latin typeface="Codec Pro"/>
                </a:rPr>
                <a:t>Recall: 0.8</a:t>
              </a:r>
            </a:p>
            <a:p>
              <a:pPr algn="l">
                <a:lnSpc>
                  <a:spcPts val="5092"/>
                </a:lnSpc>
              </a:pPr>
              <a:r>
                <a:rPr lang="en-US" sz="3637">
                  <a:solidFill>
                    <a:srgbClr val="EDECED"/>
                  </a:solidFill>
                  <a:latin typeface="Codec Pro"/>
                </a:rPr>
                <a:t> F1-score: 0.6153846153846154 </a:t>
              </a:r>
            </a:p>
            <a:p>
              <a:pPr algn="l" marL="0" indent="0" lvl="0">
                <a:lnSpc>
                  <a:spcPts val="5092"/>
                </a:lnSpc>
                <a:spcBef>
                  <a:spcPct val="0"/>
                </a:spcBef>
              </a:pPr>
              <a:r>
                <a:rPr lang="en-US" sz="3637">
                  <a:solidFill>
                    <a:srgbClr val="EDECED"/>
                  </a:solidFill>
                  <a:latin typeface="Codec Pro"/>
                </a:rPr>
                <a:t>AUC-ROC: 0.7666666666666667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666590">
            <a:off x="-1674600" y="646970"/>
            <a:ext cx="18010625" cy="17222660"/>
          </a:xfrm>
          <a:custGeom>
            <a:avLst/>
            <a:gdLst/>
            <a:ahLst/>
            <a:cxnLst/>
            <a:rect r="r" b="b" t="t" l="l"/>
            <a:pathLst>
              <a:path h="17222660" w="18010625">
                <a:moveTo>
                  <a:pt x="0" y="0"/>
                </a:moveTo>
                <a:lnTo>
                  <a:pt x="18010625" y="0"/>
                </a:lnTo>
                <a:lnTo>
                  <a:pt x="18010625" y="17222660"/>
                </a:lnTo>
                <a:lnTo>
                  <a:pt x="0" y="172226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5451">
            <a:off x="11063514" y="-4115415"/>
            <a:ext cx="8686892" cy="8230830"/>
          </a:xfrm>
          <a:custGeom>
            <a:avLst/>
            <a:gdLst/>
            <a:ahLst/>
            <a:cxnLst/>
            <a:rect r="r" b="b" t="t" l="l"/>
            <a:pathLst>
              <a:path h="8230830" w="8686892">
                <a:moveTo>
                  <a:pt x="0" y="0"/>
                </a:moveTo>
                <a:lnTo>
                  <a:pt x="8686891" y="0"/>
                </a:lnTo>
                <a:lnTo>
                  <a:pt x="8686891" y="8230830"/>
                </a:lnTo>
                <a:lnTo>
                  <a:pt x="0" y="82308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981120" y="550830"/>
            <a:ext cx="14050394" cy="9008782"/>
          </a:xfrm>
          <a:custGeom>
            <a:avLst/>
            <a:gdLst/>
            <a:ahLst/>
            <a:cxnLst/>
            <a:rect r="r" b="b" t="t" l="l"/>
            <a:pathLst>
              <a:path h="9008782" w="14050394">
                <a:moveTo>
                  <a:pt x="0" y="0"/>
                </a:moveTo>
                <a:lnTo>
                  <a:pt x="14050394" y="0"/>
                </a:lnTo>
                <a:lnTo>
                  <a:pt x="14050394" y="9008782"/>
                </a:lnTo>
                <a:lnTo>
                  <a:pt x="0" y="900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406" t="0" r="-10406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446974">
            <a:off x="-5661200" y="-1683126"/>
            <a:ext cx="14849581" cy="14069978"/>
          </a:xfrm>
          <a:custGeom>
            <a:avLst/>
            <a:gdLst/>
            <a:ahLst/>
            <a:cxnLst/>
            <a:rect r="r" b="b" t="t" l="l"/>
            <a:pathLst>
              <a:path h="14069978" w="14849581">
                <a:moveTo>
                  <a:pt x="0" y="0"/>
                </a:moveTo>
                <a:lnTo>
                  <a:pt x="14849581" y="0"/>
                </a:lnTo>
                <a:lnTo>
                  <a:pt x="14849581" y="14069977"/>
                </a:lnTo>
                <a:lnTo>
                  <a:pt x="0" y="14069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69346" y="4748212"/>
            <a:ext cx="6261491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240"/>
              </a:lnSpc>
              <a:spcBef>
                <a:spcPct val="0"/>
              </a:spcBef>
            </a:pPr>
            <a:r>
              <a:rPr lang="en-US" sz="5200">
                <a:solidFill>
                  <a:srgbClr val="EDECED"/>
                </a:solidFill>
                <a:latin typeface="Cy Grotesk Grand"/>
              </a:rPr>
              <a:t>PAIRS TRADING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8812762" y="2741430"/>
            <a:ext cx="8446538" cy="5287796"/>
            <a:chOff x="0" y="0"/>
            <a:chExt cx="11262051" cy="7050395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11262051" cy="7695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506"/>
                </a:lnSpc>
                <a:spcBef>
                  <a:spcPct val="0"/>
                </a:spcBef>
              </a:pPr>
              <a:r>
                <a:rPr lang="en-US" sz="3755">
                  <a:solidFill>
                    <a:srgbClr val="EDECED"/>
                  </a:solidFill>
                  <a:latin typeface="Cy Grotesk Grand"/>
                </a:rPr>
                <a:t>Entry and Exit Signals: 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103358"/>
              <a:ext cx="11262051" cy="59470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92"/>
                </a:lnSpc>
              </a:pPr>
              <a:r>
                <a:rPr lang="en-US" sz="3637">
                  <a:solidFill>
                    <a:srgbClr val="EDECED"/>
                  </a:solidFill>
                  <a:latin typeface="Codec Pro"/>
                </a:rPr>
                <a:t>Correlation between NVDA and SMCI: 0.8854405177233349</a:t>
              </a:r>
            </a:p>
            <a:p>
              <a:pPr algn="l">
                <a:lnSpc>
                  <a:spcPts val="5092"/>
                </a:lnSpc>
              </a:pPr>
            </a:p>
            <a:p>
              <a:pPr algn="l">
                <a:lnSpc>
                  <a:spcPts val="5092"/>
                </a:lnSpc>
              </a:pPr>
            </a:p>
            <a:p>
              <a:pPr algn="l" marL="0" indent="0" lvl="0">
                <a:lnSpc>
                  <a:spcPts val="5092"/>
                </a:lnSpc>
                <a:spcBef>
                  <a:spcPct val="0"/>
                </a:spcBef>
              </a:pPr>
              <a:r>
                <a:rPr lang="en-US" sz="3637">
                  <a:solidFill>
                    <a:srgbClr val="EDECED"/>
                  </a:solidFill>
                  <a:latin typeface="Codec Pro"/>
                </a:rPr>
                <a:t>Pairs trading strategies often use threshold-based rules to generate entry and exit signals.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666590">
            <a:off x="-1674600" y="646970"/>
            <a:ext cx="18010625" cy="17222660"/>
          </a:xfrm>
          <a:custGeom>
            <a:avLst/>
            <a:gdLst/>
            <a:ahLst/>
            <a:cxnLst/>
            <a:rect r="r" b="b" t="t" l="l"/>
            <a:pathLst>
              <a:path h="17222660" w="18010625">
                <a:moveTo>
                  <a:pt x="0" y="0"/>
                </a:moveTo>
                <a:lnTo>
                  <a:pt x="18010625" y="0"/>
                </a:lnTo>
                <a:lnTo>
                  <a:pt x="18010625" y="17222660"/>
                </a:lnTo>
                <a:lnTo>
                  <a:pt x="0" y="172226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5451">
            <a:off x="11063514" y="-4115415"/>
            <a:ext cx="8686892" cy="8230830"/>
          </a:xfrm>
          <a:custGeom>
            <a:avLst/>
            <a:gdLst/>
            <a:ahLst/>
            <a:cxnLst/>
            <a:rect r="r" b="b" t="t" l="l"/>
            <a:pathLst>
              <a:path h="8230830" w="8686892">
                <a:moveTo>
                  <a:pt x="0" y="0"/>
                </a:moveTo>
                <a:lnTo>
                  <a:pt x="8686891" y="0"/>
                </a:lnTo>
                <a:lnTo>
                  <a:pt x="8686891" y="8230830"/>
                </a:lnTo>
                <a:lnTo>
                  <a:pt x="0" y="82308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981120" y="550830"/>
            <a:ext cx="14050394" cy="9008782"/>
          </a:xfrm>
          <a:custGeom>
            <a:avLst/>
            <a:gdLst/>
            <a:ahLst/>
            <a:cxnLst/>
            <a:rect r="r" b="b" t="t" l="l"/>
            <a:pathLst>
              <a:path h="9008782" w="14050394">
                <a:moveTo>
                  <a:pt x="0" y="0"/>
                </a:moveTo>
                <a:lnTo>
                  <a:pt x="14050394" y="0"/>
                </a:lnTo>
                <a:lnTo>
                  <a:pt x="14050394" y="9008782"/>
                </a:lnTo>
                <a:lnTo>
                  <a:pt x="0" y="900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29" t="0" r="-529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666590">
            <a:off x="-1674600" y="646970"/>
            <a:ext cx="18010625" cy="17222660"/>
          </a:xfrm>
          <a:custGeom>
            <a:avLst/>
            <a:gdLst/>
            <a:ahLst/>
            <a:cxnLst/>
            <a:rect r="r" b="b" t="t" l="l"/>
            <a:pathLst>
              <a:path h="17222660" w="18010625">
                <a:moveTo>
                  <a:pt x="0" y="0"/>
                </a:moveTo>
                <a:lnTo>
                  <a:pt x="18010625" y="0"/>
                </a:lnTo>
                <a:lnTo>
                  <a:pt x="18010625" y="17222660"/>
                </a:lnTo>
                <a:lnTo>
                  <a:pt x="0" y="172226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5451">
            <a:off x="11063514" y="-4115415"/>
            <a:ext cx="8686892" cy="8230830"/>
          </a:xfrm>
          <a:custGeom>
            <a:avLst/>
            <a:gdLst/>
            <a:ahLst/>
            <a:cxnLst/>
            <a:rect r="r" b="b" t="t" l="l"/>
            <a:pathLst>
              <a:path h="8230830" w="8686892">
                <a:moveTo>
                  <a:pt x="0" y="0"/>
                </a:moveTo>
                <a:lnTo>
                  <a:pt x="8686891" y="0"/>
                </a:lnTo>
                <a:lnTo>
                  <a:pt x="8686891" y="8230830"/>
                </a:lnTo>
                <a:lnTo>
                  <a:pt x="0" y="82308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981120" y="550830"/>
            <a:ext cx="14050394" cy="9008782"/>
          </a:xfrm>
          <a:custGeom>
            <a:avLst/>
            <a:gdLst/>
            <a:ahLst/>
            <a:cxnLst/>
            <a:rect r="r" b="b" t="t" l="l"/>
            <a:pathLst>
              <a:path h="9008782" w="14050394">
                <a:moveTo>
                  <a:pt x="0" y="0"/>
                </a:moveTo>
                <a:lnTo>
                  <a:pt x="14050394" y="0"/>
                </a:lnTo>
                <a:lnTo>
                  <a:pt x="14050394" y="9008782"/>
                </a:lnTo>
                <a:lnTo>
                  <a:pt x="0" y="900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406" t="0" r="-10406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446974">
            <a:off x="-5661200" y="-1683126"/>
            <a:ext cx="14849581" cy="14069978"/>
          </a:xfrm>
          <a:custGeom>
            <a:avLst/>
            <a:gdLst/>
            <a:ahLst/>
            <a:cxnLst/>
            <a:rect r="r" b="b" t="t" l="l"/>
            <a:pathLst>
              <a:path h="14069978" w="14849581">
                <a:moveTo>
                  <a:pt x="0" y="0"/>
                </a:moveTo>
                <a:lnTo>
                  <a:pt x="14849581" y="0"/>
                </a:lnTo>
                <a:lnTo>
                  <a:pt x="14849581" y="14069977"/>
                </a:lnTo>
                <a:lnTo>
                  <a:pt x="0" y="14069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96713"/>
            <a:ext cx="6261491" cy="790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240"/>
              </a:lnSpc>
              <a:spcBef>
                <a:spcPct val="0"/>
              </a:spcBef>
            </a:pPr>
            <a:r>
              <a:rPr lang="en-US" sz="5200">
                <a:solidFill>
                  <a:srgbClr val="EDECED"/>
                </a:solidFill>
                <a:latin typeface="Cy Grotesk Grand"/>
              </a:rPr>
              <a:t>PITTFALLS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061490" y="1502841"/>
            <a:ext cx="7197810" cy="6677753"/>
            <a:chOff x="0" y="0"/>
            <a:chExt cx="9597080" cy="8903671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9597080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EDECED"/>
                  </a:solidFill>
                  <a:latin typeface="Cy Grotesk Grand"/>
                </a:rPr>
                <a:t> Value-at-Risk (VaR)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940982"/>
              <a:ext cx="9597080" cy="79626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339"/>
                </a:lnSpc>
              </a:pPr>
              <a:r>
                <a:rPr lang="en-US" sz="3099">
                  <a:solidFill>
                    <a:srgbClr val="EDECED"/>
                  </a:solidFill>
                  <a:latin typeface="Codec Pro"/>
                </a:rPr>
                <a:t>     The evaluation of certain quantities such as Value-at-Risk is “backtested”, whereby historical data for a time period is a trained generative model, at which point the true VaR observed in the subsequent historical period is compared with that obtained by the generative model.</a:t>
              </a:r>
            </a:p>
            <a:p>
              <a:pPr algn="l">
                <a:lnSpc>
                  <a:spcPts val="4339"/>
                </a:lnSpc>
              </a:pPr>
            </a:p>
            <a:p>
              <a:pPr algn="l" marL="0" indent="0" lvl="0">
                <a:lnSpc>
                  <a:spcPts val="4339"/>
                </a:lnSpc>
                <a:spcBef>
                  <a:spcPct val="0"/>
                </a:spcBef>
              </a:pPr>
              <a:r>
                <a:rPr lang="en-US" sz="3099">
                  <a:solidFill>
                    <a:srgbClr val="EDECED"/>
                  </a:solidFill>
                  <a:latin typeface="Codec Pro"/>
                </a:rPr>
                <a:t> This method suffers from a dearth of data since there is only one history. </a:t>
              </a:r>
            </a:p>
          </p:txBody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681450">
            <a:off x="8775348" y="-2766609"/>
            <a:ext cx="14849581" cy="14069978"/>
          </a:xfrm>
          <a:custGeom>
            <a:avLst/>
            <a:gdLst/>
            <a:ahLst/>
            <a:cxnLst/>
            <a:rect r="r" b="b" t="t" l="l"/>
            <a:pathLst>
              <a:path h="14069978" w="14849581">
                <a:moveTo>
                  <a:pt x="0" y="0"/>
                </a:moveTo>
                <a:lnTo>
                  <a:pt x="14849581" y="0"/>
                </a:lnTo>
                <a:lnTo>
                  <a:pt x="14849581" y="14069978"/>
                </a:lnTo>
                <a:lnTo>
                  <a:pt x="0" y="14069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94921" y="1905005"/>
            <a:ext cx="7086600" cy="5188002"/>
            <a:chOff x="0" y="0"/>
            <a:chExt cx="9448800" cy="691733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9448800" cy="4772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640"/>
                </a:lnSpc>
              </a:pPr>
              <a:r>
                <a:rPr lang="en-US" sz="4700">
                  <a:solidFill>
                    <a:srgbClr val="EDECED"/>
                  </a:solidFill>
                  <a:latin typeface="Cy Grotesk Grand"/>
                </a:rPr>
                <a:t>CALCULATE ACTUAL SPREAD IN PAIRS TRADING MODEL </a:t>
              </a:r>
            </a:p>
            <a:p>
              <a:pPr algn="l" marL="0" indent="0" lvl="0">
                <a:lnSpc>
                  <a:spcPts val="5640"/>
                </a:lnSpc>
                <a:spcBef>
                  <a:spcPct val="0"/>
                </a:spcBef>
              </a:pP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4935501"/>
              <a:ext cx="9448800" cy="19818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879"/>
                </a:lnSpc>
                <a:spcBef>
                  <a:spcPct val="0"/>
                </a:spcBef>
              </a:pPr>
              <a:r>
                <a:rPr lang="en-US" sz="4199">
                  <a:solidFill>
                    <a:srgbClr val="EDECED"/>
                  </a:solidFill>
                  <a:latin typeface="Codec Pro"/>
                </a:rPr>
                <a:t>Mean Absolute Error (MAE): 6.725516122208055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453801">
            <a:off x="877245" y="-1865074"/>
            <a:ext cx="3936832" cy="3730148"/>
          </a:xfrm>
          <a:custGeom>
            <a:avLst/>
            <a:gdLst/>
            <a:ahLst/>
            <a:cxnLst/>
            <a:rect r="r" b="b" t="t" l="l"/>
            <a:pathLst>
              <a:path h="3730148" w="3936832">
                <a:moveTo>
                  <a:pt x="0" y="0"/>
                </a:moveTo>
                <a:lnTo>
                  <a:pt x="3936832" y="0"/>
                </a:lnTo>
                <a:lnTo>
                  <a:pt x="3936832" y="3730148"/>
                </a:lnTo>
                <a:lnTo>
                  <a:pt x="0" y="37301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672062">
            <a:off x="1402166" y="-1361895"/>
            <a:ext cx="20884120" cy="19970439"/>
          </a:xfrm>
          <a:custGeom>
            <a:avLst/>
            <a:gdLst/>
            <a:ahLst/>
            <a:cxnLst/>
            <a:rect r="r" b="b" t="t" l="l"/>
            <a:pathLst>
              <a:path h="19970439" w="20884120">
                <a:moveTo>
                  <a:pt x="0" y="0"/>
                </a:moveTo>
                <a:lnTo>
                  <a:pt x="20884120" y="0"/>
                </a:lnTo>
                <a:lnTo>
                  <a:pt x="20884120" y="19970439"/>
                </a:lnTo>
                <a:lnTo>
                  <a:pt x="0" y="199704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845661" y="1484561"/>
            <a:ext cx="13018794" cy="197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54"/>
              </a:lnSpc>
            </a:pPr>
            <a:r>
              <a:rPr lang="en-US" sz="6461">
                <a:solidFill>
                  <a:srgbClr val="EDECED"/>
                </a:solidFill>
                <a:latin typeface="Cy Grotesk Grand"/>
              </a:rPr>
              <a:t>PROJECT OVERVIEW:</a:t>
            </a:r>
          </a:p>
          <a:p>
            <a:pPr algn="l" marL="0" indent="0" lvl="0">
              <a:lnSpc>
                <a:spcPts val="7754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8207418">
            <a:off x="15857998" y="4568417"/>
            <a:ext cx="3936832" cy="3730148"/>
          </a:xfrm>
          <a:custGeom>
            <a:avLst/>
            <a:gdLst/>
            <a:ahLst/>
            <a:cxnLst/>
            <a:rect r="r" b="b" t="t" l="l"/>
            <a:pathLst>
              <a:path h="3730148" w="3936832">
                <a:moveTo>
                  <a:pt x="0" y="0"/>
                </a:moveTo>
                <a:lnTo>
                  <a:pt x="3936832" y="0"/>
                </a:lnTo>
                <a:lnTo>
                  <a:pt x="3936832" y="3730149"/>
                </a:lnTo>
                <a:lnTo>
                  <a:pt x="0" y="37301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476020" y="3074271"/>
            <a:ext cx="11335960" cy="5133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94"/>
              </a:lnSpc>
            </a:pPr>
            <a:r>
              <a:rPr lang="en-US" sz="3078">
                <a:solidFill>
                  <a:srgbClr val="EDECED"/>
                </a:solidFill>
                <a:latin typeface="Cy Grotesk Grand"/>
              </a:rPr>
              <a:t>The goal of this project is to deploy machine learning models to detect statistical arbitrage opportunities in the New </a:t>
            </a:r>
            <a:r>
              <a:rPr lang="en-US" sz="3078">
                <a:solidFill>
                  <a:srgbClr val="EDECED"/>
                </a:solidFill>
                <a:latin typeface="Cy Grotesk Grand"/>
              </a:rPr>
              <a:t>York Stock Exchange (NYSE). By leveraging machine learning techniques, we aim to identify patterns and signals that can indicate potential arbitrage opportunities in NYSE-listed stocks. We will utilize regression and time delay neural network techniques for our analysis.</a:t>
            </a:r>
          </a:p>
          <a:p>
            <a:pPr algn="ctr">
              <a:lnSpc>
                <a:spcPts val="3694"/>
              </a:lnSpc>
            </a:pP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446974">
            <a:off x="-5661200" y="-1683126"/>
            <a:ext cx="14849581" cy="14069978"/>
          </a:xfrm>
          <a:custGeom>
            <a:avLst/>
            <a:gdLst/>
            <a:ahLst/>
            <a:cxnLst/>
            <a:rect r="r" b="b" t="t" l="l"/>
            <a:pathLst>
              <a:path h="14069978" w="14849581">
                <a:moveTo>
                  <a:pt x="0" y="0"/>
                </a:moveTo>
                <a:lnTo>
                  <a:pt x="14849581" y="0"/>
                </a:lnTo>
                <a:lnTo>
                  <a:pt x="14849581" y="14069977"/>
                </a:lnTo>
                <a:lnTo>
                  <a:pt x="0" y="14069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3859" y="404460"/>
            <a:ext cx="9685584" cy="3368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856"/>
              </a:lnSpc>
              <a:spcBef>
                <a:spcPct val="0"/>
              </a:spcBef>
            </a:pPr>
            <a:r>
              <a:rPr lang="en-US" sz="7380">
                <a:solidFill>
                  <a:srgbClr val="EDECED"/>
                </a:solidFill>
                <a:latin typeface="Cy Grotesk Grand"/>
              </a:rPr>
              <a:t>POTENTIAL OF STATISTICAL ARBITRAGE: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57578" y="4284996"/>
            <a:ext cx="15172843" cy="3163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4199">
                <a:solidFill>
                  <a:srgbClr val="EDECED"/>
                </a:solidFill>
                <a:latin typeface="Cy Grotesk Grand"/>
              </a:rPr>
              <a:t>Statistical arbitrage is not strictly limited to two securities. Investors can apply the concept to a group of correlated securities. Also an investor is not limited to a specific industry of stock. 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85669" y="1562100"/>
            <a:ext cx="8115300" cy="942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40"/>
              </a:lnSpc>
              <a:spcBef>
                <a:spcPct val="0"/>
              </a:spcBef>
            </a:pPr>
            <a:r>
              <a:rPr lang="en-US" sz="6200">
                <a:solidFill>
                  <a:srgbClr val="EDECED"/>
                </a:solidFill>
                <a:latin typeface="Cy Grotesk Grand"/>
              </a:rPr>
              <a:t>FUTURE WORK 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510520" y="4477729"/>
            <a:ext cx="15266959" cy="8756943"/>
            <a:chOff x="0" y="0"/>
            <a:chExt cx="7981950" cy="457835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2"/>
              <a:stretch>
                <a:fillRect l="0" t="-3278" r="0" b="-3278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241927">
            <a:off x="-2881103" y="7286523"/>
            <a:ext cx="25722547" cy="7105854"/>
          </a:xfrm>
          <a:custGeom>
            <a:avLst/>
            <a:gdLst/>
            <a:ahLst/>
            <a:cxnLst/>
            <a:rect r="r" b="b" t="t" l="l"/>
            <a:pathLst>
              <a:path h="7105854" w="25722547">
                <a:moveTo>
                  <a:pt x="0" y="0"/>
                </a:moveTo>
                <a:lnTo>
                  <a:pt x="25722547" y="0"/>
                </a:lnTo>
                <a:lnTo>
                  <a:pt x="25722547" y="7105854"/>
                </a:lnTo>
                <a:lnTo>
                  <a:pt x="0" y="71058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769370" y="5076825"/>
            <a:ext cx="10421602" cy="4200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63"/>
              </a:lnSpc>
              <a:spcBef>
                <a:spcPct val="0"/>
              </a:spcBef>
            </a:pPr>
            <a:r>
              <a:rPr lang="en-US" sz="3886">
                <a:solidFill>
                  <a:srgbClr val="000000"/>
                </a:solidFill>
                <a:latin typeface="Codec Pro"/>
              </a:rPr>
              <a:t>In the future to further complete and perfect this project we will increase the level of accuracy between the target and component stock. As well as add more component stocks: MFST, GOOGL, META, AMD, MRVL, AVGO, ANET, ALAB, AAPL, AMZN, PLTR, INTC, SOUN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666590">
            <a:off x="-1674600" y="646970"/>
            <a:ext cx="18010625" cy="17222660"/>
          </a:xfrm>
          <a:custGeom>
            <a:avLst/>
            <a:gdLst/>
            <a:ahLst/>
            <a:cxnLst/>
            <a:rect r="r" b="b" t="t" l="l"/>
            <a:pathLst>
              <a:path h="17222660" w="18010625">
                <a:moveTo>
                  <a:pt x="0" y="0"/>
                </a:moveTo>
                <a:lnTo>
                  <a:pt x="18010625" y="0"/>
                </a:lnTo>
                <a:lnTo>
                  <a:pt x="18010625" y="17222660"/>
                </a:lnTo>
                <a:lnTo>
                  <a:pt x="0" y="172226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5451">
            <a:off x="11063514" y="-4115415"/>
            <a:ext cx="8686892" cy="8230830"/>
          </a:xfrm>
          <a:custGeom>
            <a:avLst/>
            <a:gdLst/>
            <a:ahLst/>
            <a:cxnLst/>
            <a:rect r="r" b="b" t="t" l="l"/>
            <a:pathLst>
              <a:path h="8230830" w="8686892">
                <a:moveTo>
                  <a:pt x="0" y="0"/>
                </a:moveTo>
                <a:lnTo>
                  <a:pt x="8686891" y="0"/>
                </a:lnTo>
                <a:lnTo>
                  <a:pt x="8686891" y="8230830"/>
                </a:lnTo>
                <a:lnTo>
                  <a:pt x="0" y="82308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981120" y="550830"/>
            <a:ext cx="14050394" cy="9008782"/>
          </a:xfrm>
          <a:custGeom>
            <a:avLst/>
            <a:gdLst/>
            <a:ahLst/>
            <a:cxnLst/>
            <a:rect r="r" b="b" t="t" l="l"/>
            <a:pathLst>
              <a:path h="9008782" w="14050394">
                <a:moveTo>
                  <a:pt x="0" y="0"/>
                </a:moveTo>
                <a:lnTo>
                  <a:pt x="14050394" y="0"/>
                </a:lnTo>
                <a:lnTo>
                  <a:pt x="14050394" y="9008782"/>
                </a:lnTo>
                <a:lnTo>
                  <a:pt x="0" y="90087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666590">
            <a:off x="-1674600" y="646970"/>
            <a:ext cx="18010625" cy="17222660"/>
          </a:xfrm>
          <a:custGeom>
            <a:avLst/>
            <a:gdLst/>
            <a:ahLst/>
            <a:cxnLst/>
            <a:rect r="r" b="b" t="t" l="l"/>
            <a:pathLst>
              <a:path h="17222660" w="18010625">
                <a:moveTo>
                  <a:pt x="0" y="0"/>
                </a:moveTo>
                <a:lnTo>
                  <a:pt x="18010625" y="0"/>
                </a:lnTo>
                <a:lnTo>
                  <a:pt x="18010625" y="17222660"/>
                </a:lnTo>
                <a:lnTo>
                  <a:pt x="0" y="172226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5451">
            <a:off x="11063514" y="-4115415"/>
            <a:ext cx="8686892" cy="8230830"/>
          </a:xfrm>
          <a:custGeom>
            <a:avLst/>
            <a:gdLst/>
            <a:ahLst/>
            <a:cxnLst/>
            <a:rect r="r" b="b" t="t" l="l"/>
            <a:pathLst>
              <a:path h="8230830" w="8686892">
                <a:moveTo>
                  <a:pt x="0" y="0"/>
                </a:moveTo>
                <a:lnTo>
                  <a:pt x="8686891" y="0"/>
                </a:lnTo>
                <a:lnTo>
                  <a:pt x="8686891" y="8230830"/>
                </a:lnTo>
                <a:lnTo>
                  <a:pt x="0" y="82308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92919" y="3810000"/>
            <a:ext cx="7213239" cy="2667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60"/>
              </a:lnSpc>
              <a:spcBef>
                <a:spcPct val="0"/>
              </a:spcBef>
            </a:pPr>
            <a:r>
              <a:rPr lang="en-US" sz="8800">
                <a:solidFill>
                  <a:srgbClr val="EDECED"/>
                </a:solidFill>
                <a:latin typeface="Cy Grotesk Grand"/>
              </a:rPr>
              <a:t>THANK YOU!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4030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446974">
            <a:off x="-5661200" y="-1683126"/>
            <a:ext cx="14849581" cy="14069978"/>
          </a:xfrm>
          <a:custGeom>
            <a:avLst/>
            <a:gdLst/>
            <a:ahLst/>
            <a:cxnLst/>
            <a:rect r="r" b="b" t="t" l="l"/>
            <a:pathLst>
              <a:path h="14069978" w="14849581">
                <a:moveTo>
                  <a:pt x="0" y="0"/>
                </a:moveTo>
                <a:lnTo>
                  <a:pt x="14849581" y="0"/>
                </a:lnTo>
                <a:lnTo>
                  <a:pt x="14849581" y="14069977"/>
                </a:lnTo>
                <a:lnTo>
                  <a:pt x="0" y="14069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508858">
            <a:off x="10233782" y="795499"/>
            <a:ext cx="2844487" cy="2720040"/>
          </a:xfrm>
          <a:custGeom>
            <a:avLst/>
            <a:gdLst/>
            <a:ahLst/>
            <a:cxnLst/>
            <a:rect r="r" b="b" t="t" l="l"/>
            <a:pathLst>
              <a:path h="2720040" w="2844487">
                <a:moveTo>
                  <a:pt x="0" y="0"/>
                </a:moveTo>
                <a:lnTo>
                  <a:pt x="2844486" y="0"/>
                </a:lnTo>
                <a:lnTo>
                  <a:pt x="2844486" y="2720040"/>
                </a:lnTo>
                <a:lnTo>
                  <a:pt x="0" y="27200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95451">
            <a:off x="14481150" y="1045790"/>
            <a:ext cx="2342435" cy="2219457"/>
          </a:xfrm>
          <a:custGeom>
            <a:avLst/>
            <a:gdLst/>
            <a:ahLst/>
            <a:cxnLst/>
            <a:rect r="r" b="b" t="t" l="l"/>
            <a:pathLst>
              <a:path h="2219457" w="2342435">
                <a:moveTo>
                  <a:pt x="0" y="0"/>
                </a:moveTo>
                <a:lnTo>
                  <a:pt x="2342435" y="0"/>
                </a:lnTo>
                <a:lnTo>
                  <a:pt x="2342435" y="2219457"/>
                </a:lnTo>
                <a:lnTo>
                  <a:pt x="0" y="22194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9752534" y="4849997"/>
            <a:ext cx="3806983" cy="1836869"/>
          </a:xfrm>
          <a:custGeom>
            <a:avLst/>
            <a:gdLst/>
            <a:ahLst/>
            <a:cxnLst/>
            <a:rect r="r" b="b" t="t" l="l"/>
            <a:pathLst>
              <a:path h="1836869" w="3806983">
                <a:moveTo>
                  <a:pt x="3806982" y="0"/>
                </a:moveTo>
                <a:lnTo>
                  <a:pt x="0" y="0"/>
                </a:lnTo>
                <a:lnTo>
                  <a:pt x="0" y="1836869"/>
                </a:lnTo>
                <a:lnTo>
                  <a:pt x="3806982" y="1836869"/>
                </a:lnTo>
                <a:lnTo>
                  <a:pt x="3806982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998856" y="6936446"/>
            <a:ext cx="2028968" cy="2426270"/>
          </a:xfrm>
          <a:custGeom>
            <a:avLst/>
            <a:gdLst/>
            <a:ahLst/>
            <a:cxnLst/>
            <a:rect r="r" b="b" t="t" l="l"/>
            <a:pathLst>
              <a:path h="2426270" w="2028968">
                <a:moveTo>
                  <a:pt x="0" y="0"/>
                </a:moveTo>
                <a:lnTo>
                  <a:pt x="2028969" y="0"/>
                </a:lnTo>
                <a:lnTo>
                  <a:pt x="2028969" y="2426270"/>
                </a:lnTo>
                <a:lnTo>
                  <a:pt x="0" y="24262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977626" y="4011016"/>
            <a:ext cx="2071428" cy="2426270"/>
          </a:xfrm>
          <a:custGeom>
            <a:avLst/>
            <a:gdLst/>
            <a:ahLst/>
            <a:cxnLst/>
            <a:rect r="r" b="b" t="t" l="l"/>
            <a:pathLst>
              <a:path h="2426270" w="2071428">
                <a:moveTo>
                  <a:pt x="0" y="0"/>
                </a:moveTo>
                <a:lnTo>
                  <a:pt x="2071428" y="0"/>
                </a:lnTo>
                <a:lnTo>
                  <a:pt x="2071428" y="2426270"/>
                </a:lnTo>
                <a:lnTo>
                  <a:pt x="0" y="242627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38334" y="1019175"/>
            <a:ext cx="16515608" cy="414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56"/>
              </a:lnSpc>
            </a:pPr>
            <a:r>
              <a:rPr lang="en-US" sz="3880">
                <a:solidFill>
                  <a:srgbClr val="FFFFFF"/>
                </a:solidFill>
                <a:latin typeface="Cy Grotesk Grand"/>
              </a:rPr>
              <a:t>Resource </a:t>
            </a:r>
          </a:p>
          <a:p>
            <a:pPr algn="l">
              <a:lnSpc>
                <a:spcPts val="4656"/>
              </a:lnSpc>
            </a:pPr>
          </a:p>
          <a:p>
            <a:pPr algn="l">
              <a:lnSpc>
                <a:spcPts val="4656"/>
              </a:lnSpc>
            </a:pPr>
            <a:r>
              <a:rPr lang="en-US" sz="3880">
                <a:solidFill>
                  <a:srgbClr val="FFFFFF"/>
                </a:solidFill>
                <a:latin typeface="Cy Grotesk Grand"/>
              </a:rPr>
              <a:t>Page:https://www.macrotrends.net/stocks/research https://www.nasdaq.com/market-activity/quotes/historical https://www.mathworks.com/help/stats/neural-networks-for-classification.html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28700"/>
            <a:ext cx="8115300" cy="1885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40"/>
              </a:lnSpc>
              <a:spcBef>
                <a:spcPct val="0"/>
              </a:spcBef>
            </a:pPr>
            <a:r>
              <a:rPr lang="en-US" sz="6200">
                <a:solidFill>
                  <a:srgbClr val="EDECED"/>
                </a:solidFill>
                <a:latin typeface="Cy Grotesk Grand"/>
              </a:rPr>
              <a:t>DATASET &amp; SOURCECODE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510520" y="4477729"/>
            <a:ext cx="15266959" cy="8756943"/>
            <a:chOff x="0" y="0"/>
            <a:chExt cx="7981950" cy="457835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ECED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2"/>
              <a:stretch>
                <a:fillRect l="0" t="-3278" r="0" b="-3278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241927">
            <a:off x="-2881103" y="7286523"/>
            <a:ext cx="25722547" cy="7105854"/>
          </a:xfrm>
          <a:custGeom>
            <a:avLst/>
            <a:gdLst/>
            <a:ahLst/>
            <a:cxnLst/>
            <a:rect r="r" b="b" t="t" l="l"/>
            <a:pathLst>
              <a:path h="7105854" w="25722547">
                <a:moveTo>
                  <a:pt x="0" y="0"/>
                </a:moveTo>
                <a:lnTo>
                  <a:pt x="25722547" y="0"/>
                </a:lnTo>
                <a:lnTo>
                  <a:pt x="25722547" y="7105854"/>
                </a:lnTo>
                <a:lnTo>
                  <a:pt x="0" y="71058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841073" y="5568061"/>
            <a:ext cx="10049759" cy="3002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10"/>
              </a:lnSpc>
            </a:pPr>
            <a:r>
              <a:rPr lang="en-US" sz="3364">
                <a:solidFill>
                  <a:srgbClr val="000000"/>
                </a:solidFill>
                <a:latin typeface="Codec Pro Bold"/>
              </a:rPr>
              <a:t>Data obtained from the NASDAQ Historical Data section.</a:t>
            </a:r>
          </a:p>
          <a:p>
            <a:pPr algn="ctr">
              <a:lnSpc>
                <a:spcPts val="4710"/>
              </a:lnSpc>
            </a:pPr>
            <a:r>
              <a:rPr lang="en-US" sz="3364">
                <a:solidFill>
                  <a:srgbClr val="000000"/>
                </a:solidFill>
                <a:latin typeface="Codec Pro Bold"/>
              </a:rPr>
              <a:t>Source code for neural network obtained from Matlab Neural Network Toolbox</a:t>
            </a:r>
          </a:p>
          <a:p>
            <a:pPr algn="ctr">
              <a:lnSpc>
                <a:spcPts val="471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672" t="-12634" r="-35120" b="-2014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573604" y="138492"/>
            <a:ext cx="11714396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280"/>
              </a:lnSpc>
            </a:pPr>
            <a:r>
              <a:rPr lang="en-US" sz="6900">
                <a:solidFill>
                  <a:srgbClr val="EDECED"/>
                </a:solidFill>
                <a:latin typeface="Cy Grotesk Grand"/>
              </a:rPr>
              <a:t>PROJECT PHASES:</a:t>
            </a:r>
          </a:p>
          <a:p>
            <a:pPr algn="l" marL="0" indent="0" lvl="0">
              <a:lnSpc>
                <a:spcPts val="8280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372885" y="2802233"/>
            <a:ext cx="15542230" cy="37033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4452" indent="-372226" lvl="1">
              <a:lnSpc>
                <a:spcPts val="4827"/>
              </a:lnSpc>
              <a:buFont typeface="Arial"/>
              <a:buChar char="•"/>
            </a:pPr>
            <a:r>
              <a:rPr lang="en-US" sz="3448">
                <a:solidFill>
                  <a:srgbClr val="EDECED"/>
                </a:solidFill>
                <a:latin typeface="Codec Pro"/>
              </a:rPr>
              <a:t>Pick an Asset: NVDA</a:t>
            </a:r>
          </a:p>
          <a:p>
            <a:pPr algn="l" marL="744452" indent="-372226" lvl="1">
              <a:lnSpc>
                <a:spcPts val="4827"/>
              </a:lnSpc>
              <a:spcBef>
                <a:spcPct val="0"/>
              </a:spcBef>
              <a:buFont typeface="Arial"/>
              <a:buChar char="•"/>
            </a:pPr>
            <a:r>
              <a:rPr lang="en-US" sz="3448">
                <a:solidFill>
                  <a:srgbClr val="EDECED"/>
                </a:solidFill>
                <a:latin typeface="Codec Pro"/>
              </a:rPr>
              <a:t>C</a:t>
            </a:r>
            <a:r>
              <a:rPr lang="en-US" sz="3448">
                <a:solidFill>
                  <a:srgbClr val="EDECED"/>
                </a:solidFill>
                <a:latin typeface="Codec Pro"/>
              </a:rPr>
              <a:t>omponent stock: SMCI</a:t>
            </a:r>
          </a:p>
          <a:p>
            <a:pPr algn="l" marL="744452" indent="-372226" lvl="1">
              <a:lnSpc>
                <a:spcPts val="4827"/>
              </a:lnSpc>
              <a:spcBef>
                <a:spcPct val="0"/>
              </a:spcBef>
              <a:buFont typeface="Arial"/>
              <a:buChar char="•"/>
            </a:pPr>
            <a:r>
              <a:rPr lang="en-US" sz="3448">
                <a:solidFill>
                  <a:srgbClr val="EDECED"/>
                </a:solidFill>
                <a:latin typeface="Codec Pro"/>
              </a:rPr>
              <a:t>Historical Data API: 2015-2024: use their daily returns</a:t>
            </a:r>
          </a:p>
          <a:p>
            <a:pPr algn="l" marL="744452" indent="-372226" lvl="1">
              <a:lnSpc>
                <a:spcPts val="4827"/>
              </a:lnSpc>
              <a:spcBef>
                <a:spcPct val="0"/>
              </a:spcBef>
              <a:buFont typeface="Arial"/>
              <a:buChar char="•"/>
            </a:pPr>
            <a:r>
              <a:rPr lang="en-US" sz="3448">
                <a:solidFill>
                  <a:srgbClr val="EDECED"/>
                </a:solidFill>
                <a:latin typeface="Codec Pro"/>
              </a:rPr>
              <a:t>Develop a trading algorithm based on multiple regression models</a:t>
            </a:r>
          </a:p>
          <a:p>
            <a:pPr algn="l">
              <a:lnSpc>
                <a:spcPts val="4827"/>
              </a:lnSpc>
              <a:spcBef>
                <a:spcPct val="0"/>
              </a:spcBef>
            </a:pPr>
          </a:p>
          <a:p>
            <a:pPr algn="ctr">
              <a:lnSpc>
                <a:spcPts val="482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33439" y="2040805"/>
            <a:ext cx="15161769" cy="3980220"/>
            <a:chOff x="0" y="0"/>
            <a:chExt cx="20215692" cy="530696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3581631" y="-19050"/>
              <a:ext cx="12119932" cy="18478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800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446285"/>
              <a:ext cx="20215692" cy="2860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500">
                  <a:solidFill>
                    <a:srgbClr val="EDECED"/>
                  </a:solidFill>
                  <a:latin typeface="Codec Pro"/>
                </a:rPr>
                <a:t>Split Data : data training, validation, and testing sets. The training set is used to train the model, the validation set is used for *hyperparameter tuning, and the testing set is used to evaluate the model's performance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9453801">
            <a:off x="1025101" y="-2125507"/>
            <a:ext cx="3936832" cy="3730148"/>
          </a:xfrm>
          <a:custGeom>
            <a:avLst/>
            <a:gdLst/>
            <a:ahLst/>
            <a:cxnLst/>
            <a:rect r="r" b="b" t="t" l="l"/>
            <a:pathLst>
              <a:path h="3730148" w="3936832">
                <a:moveTo>
                  <a:pt x="0" y="0"/>
                </a:moveTo>
                <a:lnTo>
                  <a:pt x="3936832" y="0"/>
                </a:lnTo>
                <a:lnTo>
                  <a:pt x="3936832" y="3730149"/>
                </a:lnTo>
                <a:lnTo>
                  <a:pt x="0" y="37301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8207418">
            <a:off x="15857998" y="4568417"/>
            <a:ext cx="3936832" cy="3730148"/>
          </a:xfrm>
          <a:custGeom>
            <a:avLst/>
            <a:gdLst/>
            <a:ahLst/>
            <a:cxnLst/>
            <a:rect r="r" b="b" t="t" l="l"/>
            <a:pathLst>
              <a:path h="3730148" w="3936832">
                <a:moveTo>
                  <a:pt x="0" y="0"/>
                </a:moveTo>
                <a:lnTo>
                  <a:pt x="3936832" y="0"/>
                </a:lnTo>
                <a:lnTo>
                  <a:pt x="3936832" y="3730149"/>
                </a:lnTo>
                <a:lnTo>
                  <a:pt x="0" y="37301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9550003">
            <a:off x="-669646" y="8073406"/>
            <a:ext cx="3936832" cy="3730148"/>
          </a:xfrm>
          <a:custGeom>
            <a:avLst/>
            <a:gdLst/>
            <a:ahLst/>
            <a:cxnLst/>
            <a:rect r="r" b="b" t="t" l="l"/>
            <a:pathLst>
              <a:path h="3730148" w="3936832">
                <a:moveTo>
                  <a:pt x="0" y="0"/>
                </a:moveTo>
                <a:lnTo>
                  <a:pt x="3936831" y="0"/>
                </a:lnTo>
                <a:lnTo>
                  <a:pt x="3936831" y="3730149"/>
                </a:lnTo>
                <a:lnTo>
                  <a:pt x="0" y="37301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508858">
            <a:off x="-1268304" y="2067674"/>
            <a:ext cx="18010625" cy="17222660"/>
          </a:xfrm>
          <a:custGeom>
            <a:avLst/>
            <a:gdLst/>
            <a:ahLst/>
            <a:cxnLst/>
            <a:rect r="r" b="b" t="t" l="l"/>
            <a:pathLst>
              <a:path h="17222660" w="18010625">
                <a:moveTo>
                  <a:pt x="0" y="0"/>
                </a:moveTo>
                <a:lnTo>
                  <a:pt x="18010625" y="0"/>
                </a:lnTo>
                <a:lnTo>
                  <a:pt x="18010625" y="17222661"/>
                </a:lnTo>
                <a:lnTo>
                  <a:pt x="0" y="172226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4159699"/>
            <a:ext cx="16731713" cy="5098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07"/>
              </a:lnSpc>
              <a:spcBef>
                <a:spcPct val="0"/>
              </a:spcBef>
            </a:pPr>
            <a:r>
              <a:rPr lang="en-US" sz="4077">
                <a:solidFill>
                  <a:srgbClr val="EDECED"/>
                </a:solidFill>
                <a:latin typeface="Codec Pro"/>
              </a:rPr>
              <a:t>Statistical arbitrage refers to attempting to profit from pricing inefficiencies identified through mathematical models. For example if a pair of shoes sells for $200 in Minnesota and for $400 in New York, one could buy the doll in Minnesota and sell it in New York for a profit of $200. Such a situation occurs in the market because information about prices takes time to travel from one place to another.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164631"/>
            <a:ext cx="16230600" cy="1704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20"/>
              </a:lnSpc>
            </a:pPr>
            <a:r>
              <a:rPr lang="en-US" sz="5600">
                <a:solidFill>
                  <a:srgbClr val="EDECED"/>
                </a:solidFill>
                <a:latin typeface="Cy Grotesk Grand"/>
              </a:rPr>
              <a:t>WHAT IS STATISTICAL ARBITRAGE?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232417">
            <a:off x="-6769549" y="-1891489"/>
            <a:ext cx="14849581" cy="14069978"/>
          </a:xfrm>
          <a:custGeom>
            <a:avLst/>
            <a:gdLst/>
            <a:ahLst/>
            <a:cxnLst/>
            <a:rect r="r" b="b" t="t" l="l"/>
            <a:pathLst>
              <a:path h="14069978" w="14849581">
                <a:moveTo>
                  <a:pt x="0" y="0"/>
                </a:moveTo>
                <a:lnTo>
                  <a:pt x="14849580" y="0"/>
                </a:lnTo>
                <a:lnTo>
                  <a:pt x="14849580" y="14069978"/>
                </a:lnTo>
                <a:lnTo>
                  <a:pt x="0" y="14069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28700"/>
            <a:ext cx="9661856" cy="1333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60"/>
              </a:lnSpc>
              <a:spcBef>
                <a:spcPct val="0"/>
              </a:spcBef>
            </a:pPr>
            <a:r>
              <a:rPr lang="en-US" sz="8800">
                <a:solidFill>
                  <a:srgbClr val="EDECED"/>
                </a:solidFill>
                <a:latin typeface="Cy Grotesk Grand"/>
              </a:rPr>
              <a:t>PROCEDURE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446747" y="4819967"/>
            <a:ext cx="952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7666004" y="2516668"/>
            <a:ext cx="9593296" cy="6741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904668" indent="-452334" lvl="1">
              <a:lnSpc>
                <a:spcPts val="5866"/>
              </a:lnSpc>
              <a:spcBef>
                <a:spcPct val="0"/>
              </a:spcBef>
              <a:buFont typeface="Arial"/>
              <a:buChar char="•"/>
            </a:pPr>
            <a:r>
              <a:rPr lang="en-US" sz="4190">
                <a:solidFill>
                  <a:srgbClr val="FFFFFF"/>
                </a:solidFill>
                <a:latin typeface="Codec Pro"/>
              </a:rPr>
              <a:t>Analysis of AI C</a:t>
            </a:r>
            <a:r>
              <a:rPr lang="en-US" sz="4190">
                <a:solidFill>
                  <a:srgbClr val="FFFFFF"/>
                </a:solidFill>
                <a:latin typeface="Codec Pro"/>
              </a:rPr>
              <a:t>omputer sector stocks using regression to model an index.</a:t>
            </a:r>
          </a:p>
          <a:p>
            <a:pPr algn="ctr" marL="904668" indent="-452334" lvl="1">
              <a:lnSpc>
                <a:spcPts val="5866"/>
              </a:lnSpc>
              <a:spcBef>
                <a:spcPct val="0"/>
              </a:spcBef>
              <a:buFont typeface="Arial"/>
              <a:buChar char="•"/>
            </a:pPr>
            <a:r>
              <a:rPr lang="en-US" sz="4190">
                <a:solidFill>
                  <a:srgbClr val="FFFFFF"/>
                </a:solidFill>
                <a:latin typeface="Codec Pro"/>
              </a:rPr>
              <a:t>Assessment of the index's correlation with the target stock (NVIDIA Corp).</a:t>
            </a:r>
          </a:p>
          <a:p>
            <a:pPr algn="ctr" marL="904668" indent="-452334" lvl="1">
              <a:lnSpc>
                <a:spcPts val="5866"/>
              </a:lnSpc>
              <a:spcBef>
                <a:spcPct val="0"/>
              </a:spcBef>
              <a:buFont typeface="Arial"/>
              <a:buChar char="•"/>
            </a:pPr>
            <a:r>
              <a:rPr lang="en-US" sz="4190">
                <a:solidFill>
                  <a:srgbClr val="FFFFFF"/>
                </a:solidFill>
                <a:latin typeface="Codec Pro"/>
              </a:rPr>
              <a:t>Prediction of market price based on historical data.</a:t>
            </a:r>
          </a:p>
          <a:p>
            <a:pPr algn="ctr">
              <a:lnSpc>
                <a:spcPts val="586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446974">
            <a:off x="-8484698" y="-1891489"/>
            <a:ext cx="14849581" cy="14069978"/>
          </a:xfrm>
          <a:custGeom>
            <a:avLst/>
            <a:gdLst/>
            <a:ahLst/>
            <a:cxnLst/>
            <a:rect r="r" b="b" t="t" l="l"/>
            <a:pathLst>
              <a:path h="14069978" w="14849581">
                <a:moveTo>
                  <a:pt x="0" y="0"/>
                </a:moveTo>
                <a:lnTo>
                  <a:pt x="14849581" y="0"/>
                </a:lnTo>
                <a:lnTo>
                  <a:pt x="14849581" y="14069978"/>
                </a:lnTo>
                <a:lnTo>
                  <a:pt x="0" y="140699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7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61445" y="3751470"/>
            <a:ext cx="7086600" cy="3691828"/>
            <a:chOff x="0" y="0"/>
            <a:chExt cx="9448800" cy="492243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9448800" cy="3286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480"/>
                </a:lnSpc>
                <a:spcBef>
                  <a:spcPct val="0"/>
                </a:spcBef>
              </a:pPr>
              <a:r>
                <a:rPr lang="en-US" sz="5400">
                  <a:solidFill>
                    <a:srgbClr val="EDECED"/>
                  </a:solidFill>
                  <a:latin typeface="Cy Grotesk Grand"/>
                </a:rPr>
                <a:t>PREDICTION USING NEURAL NETWORKS: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487337"/>
              <a:ext cx="9448800" cy="1435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</a:p>
            <a:p>
              <a:pPr algn="l" marL="0" indent="0" lvl="0">
                <a:lnSpc>
                  <a:spcPts val="42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7079095" y="2573514"/>
            <a:ext cx="10943034" cy="598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EDECED"/>
                </a:solidFill>
                <a:latin typeface="Canva Sans"/>
              </a:rPr>
              <a:t>Time series mo</a:t>
            </a:r>
            <a:r>
              <a:rPr lang="en-US" sz="3399">
                <a:solidFill>
                  <a:srgbClr val="EDECED"/>
                </a:solidFill>
                <a:latin typeface="Canva Sans"/>
              </a:rPr>
              <a:t>deling using historical stock prices.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EDECED"/>
                </a:solidFill>
                <a:latin typeface="Canva Sans"/>
              </a:rPr>
              <a:t>Utilization of Nonlinear Auto Regressive Neural Network (NAR) for prediction.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EDECED"/>
                </a:solidFill>
                <a:latin typeface="Canva Sans"/>
              </a:rPr>
              <a:t>Training algorithm: Levenberg-Marquardt backpropagation.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EDECED"/>
                </a:solidFill>
                <a:latin typeface="Canva Sans"/>
              </a:rPr>
              <a:t>Evaluation of prediction accuracy for different network structures and time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EDECED"/>
                </a:solidFill>
                <a:latin typeface="Canva Sans"/>
              </a:rPr>
              <a:t>delays.</a:t>
            </a:r>
          </a:p>
          <a:p>
            <a:pPr algn="l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881103" y="7275195"/>
            <a:ext cx="25722547" cy="7105854"/>
          </a:xfrm>
          <a:custGeom>
            <a:avLst/>
            <a:gdLst/>
            <a:ahLst/>
            <a:cxnLst/>
            <a:rect r="r" b="b" t="t" l="l"/>
            <a:pathLst>
              <a:path h="7105854" w="25722547">
                <a:moveTo>
                  <a:pt x="0" y="0"/>
                </a:moveTo>
                <a:lnTo>
                  <a:pt x="25722547" y="0"/>
                </a:lnTo>
                <a:lnTo>
                  <a:pt x="25722547" y="7105854"/>
                </a:lnTo>
                <a:lnTo>
                  <a:pt x="0" y="71058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5129212"/>
            <a:ext cx="16230600" cy="0"/>
          </a:xfrm>
          <a:prstGeom prst="line">
            <a:avLst/>
          </a:prstGeom>
          <a:ln cap="rnd" w="9525">
            <a:solidFill>
              <a:srgbClr val="EDECED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28700" y="4981575"/>
            <a:ext cx="323850" cy="323850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5317258" y="4972050"/>
            <a:ext cx="323850" cy="323850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9605817" y="4972050"/>
            <a:ext cx="323850" cy="323850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3894375" y="4972050"/>
            <a:ext cx="323850" cy="323850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652442" y="1274222"/>
            <a:ext cx="16230600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EDECED"/>
                </a:solidFill>
                <a:latin typeface="Cy Grotesk Grand"/>
              </a:rPr>
              <a:t>DATA ANALYSIS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190625" y="5295900"/>
            <a:ext cx="3364925" cy="3139440"/>
            <a:chOff x="0" y="0"/>
            <a:chExt cx="4486566" cy="418592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0"/>
              <a:ext cx="4486566" cy="58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EDECED"/>
                  </a:solidFill>
                  <a:latin typeface="Cy Grotesk Grand"/>
                </a:rPr>
                <a:t>SVR Model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828675"/>
              <a:ext cx="4486566" cy="33572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EDECED"/>
                  </a:solidFill>
                  <a:latin typeface="Codec Pro"/>
                </a:rPr>
                <a:t>Support Vector Regression (SVR) is a powerful machine learning algorithm used for regression tasks.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5316967" y="4004310"/>
            <a:ext cx="3364925" cy="5253990"/>
            <a:chOff x="0" y="0"/>
            <a:chExt cx="4486566" cy="7005320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0"/>
              <a:ext cx="4486566" cy="1168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EDECED"/>
                  </a:solidFill>
                  <a:latin typeface="Cy Grotesk Grand"/>
                </a:rPr>
                <a:t>LSTM Neural Network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1412875"/>
              <a:ext cx="4486566" cy="55924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</a:pPr>
            </a:p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EDECED"/>
                  </a:solidFill>
                  <a:latin typeface="Codec Pro"/>
                </a:rPr>
                <a:t>Long Short-Term Memory (LSTM) is a type of recurrent neural network (RNN) architecture that is particularly effective in learning and predicting sequences of data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3587473" y="4004310"/>
            <a:ext cx="3364925" cy="4834890"/>
            <a:chOff x="0" y="0"/>
            <a:chExt cx="4486566" cy="6446520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0"/>
              <a:ext cx="4486566" cy="1168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EDECED"/>
                  </a:solidFill>
                  <a:latin typeface="Cy Grotesk Grand"/>
                </a:rPr>
                <a:t>Pairs Trading Model 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1412875"/>
              <a:ext cx="4486566" cy="50336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EDECED"/>
                  </a:solidFill>
                  <a:latin typeface="Codec Pro"/>
                </a:rPr>
                <a:t>Pairs trading is a quantitative trading strategy that seeks to exploit the historical correlation between two assets by taking simultaneous long and short positions in them. 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9767742" y="5295900"/>
            <a:ext cx="3364925" cy="3996690"/>
            <a:chOff x="0" y="0"/>
            <a:chExt cx="4486566" cy="5328920"/>
          </a:xfrm>
        </p:grpSpPr>
        <p:sp>
          <p:nvSpPr>
            <p:cNvPr name="TextBox 23" id="23"/>
            <p:cNvSpPr txBox="true"/>
            <p:nvPr/>
          </p:nvSpPr>
          <p:spPr>
            <a:xfrm rot="0">
              <a:off x="0" y="0"/>
              <a:ext cx="4486566" cy="1168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EDECED"/>
                  </a:solidFill>
                  <a:latin typeface="Cy Grotesk Grand"/>
                </a:rPr>
                <a:t>Logistic Regression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1412875"/>
              <a:ext cx="4486566" cy="39160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EDECED"/>
                  </a:solidFill>
                  <a:latin typeface="Codec Pro"/>
                </a:rPr>
                <a:t>Logistic regression is a type of statistical model used for binary classification tasks, where the target variable has two possible outcomes. 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DAGE4AlQooA</dc:identifier>
  <dcterms:modified xsi:type="dcterms:W3CDTF">2011-08-01T06:04:30Z</dcterms:modified>
  <cp:revision>1</cp:revision>
  <dc:title>Black Gradient Sleek and Professional Basic Simple Presentation</dc:title>
</cp:coreProperties>
</file>

<file path=docProps/thumbnail.jpeg>
</file>